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League Spartan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16311"/>
            <a:ext cx="12160143" cy="342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Course: AASD 4010 – Deep Learning I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Professor: Moe Fadaee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TA: Robert Kaczur</a:t>
            </a:r>
          </a:p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Faimina Bharatbhai Khokhani | ID 101502974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October 4, 2025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1442895"/>
            <a:ext cx="12160143" cy="336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Airline Passenger Sentiment Analysis Using Deep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6597" y="2139968"/>
            <a:ext cx="9034806" cy="7118332"/>
          </a:xfrm>
          <a:custGeom>
            <a:avLst/>
            <a:gdLst/>
            <a:ahLst/>
            <a:cxnLst/>
            <a:rect r="r" b="b" t="t" l="l"/>
            <a:pathLst>
              <a:path h="7118332" w="9034806">
                <a:moveTo>
                  <a:pt x="0" y="0"/>
                </a:moveTo>
                <a:lnTo>
                  <a:pt x="9034806" y="0"/>
                </a:lnTo>
                <a:lnTo>
                  <a:pt x="9034806" y="7118332"/>
                </a:lnTo>
                <a:lnTo>
                  <a:pt x="0" y="711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60143" y="1413673"/>
            <a:ext cx="6567713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5 – GRU Confusion Matrix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3283" y="4549429"/>
            <a:ext cx="11576236" cy="244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Pre-trained model from Hugging Face: CardiffNLP/twitter-roberta-base-sentiment-latest.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Fine-tuned for 5 epochs (lr = 2e-5).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Accuracy ≈ 89 %, F1 ≈ 0.88 → best overall.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971550"/>
            <a:ext cx="12160143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Transformer Model (DistilBERT)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942" y="2299395"/>
            <a:ext cx="15498482" cy="225597"/>
          </a:xfrm>
          <a:custGeom>
            <a:avLst/>
            <a:gdLst/>
            <a:ahLst/>
            <a:cxnLst/>
            <a:rect r="r" b="b" t="t" l="l"/>
            <a:pathLst>
              <a:path h="225597" w="15498482">
                <a:moveTo>
                  <a:pt x="0" y="0"/>
                </a:moveTo>
                <a:lnTo>
                  <a:pt x="15498482" y="0"/>
                </a:lnTo>
                <a:lnTo>
                  <a:pt x="15498482" y="225597"/>
                </a:lnTo>
                <a:lnTo>
                  <a:pt x="0" y="225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1942" y="5742400"/>
            <a:ext cx="15498482" cy="1408953"/>
          </a:xfrm>
          <a:custGeom>
            <a:avLst/>
            <a:gdLst/>
            <a:ahLst/>
            <a:cxnLst/>
            <a:rect r="r" b="b" t="t" l="l"/>
            <a:pathLst>
              <a:path h="1408953" w="15498482">
                <a:moveTo>
                  <a:pt x="0" y="0"/>
                </a:moveTo>
                <a:lnTo>
                  <a:pt x="15498482" y="0"/>
                </a:lnTo>
                <a:lnTo>
                  <a:pt x="15498482" y="1408953"/>
                </a:lnTo>
                <a:lnTo>
                  <a:pt x="0" y="1408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1942" y="1533737"/>
            <a:ext cx="8084055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6 – DistilBERT Training 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1942" y="4661719"/>
            <a:ext cx="8084055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7 – Evaluation 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326" y="4810019"/>
            <a:ext cx="9345974" cy="4346965"/>
          </a:xfrm>
          <a:custGeom>
            <a:avLst/>
            <a:gdLst/>
            <a:ahLst/>
            <a:cxnLst/>
            <a:rect r="r" b="b" t="t" l="l"/>
            <a:pathLst>
              <a:path h="4346965" w="9345974">
                <a:moveTo>
                  <a:pt x="0" y="0"/>
                </a:moveTo>
                <a:lnTo>
                  <a:pt x="9345974" y="0"/>
                </a:lnTo>
                <a:lnTo>
                  <a:pt x="9345974" y="4346965"/>
                </a:lnTo>
                <a:lnTo>
                  <a:pt x="0" y="4346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162319"/>
            <a:ext cx="5552083" cy="313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2"/>
              </a:lnSpc>
            </a:pPr>
            <a:r>
              <a:rPr lang="en-US" sz="3217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Saved model and tokenizer to Google Drive for reuse.</a:t>
            </a:r>
          </a:p>
          <a:p>
            <a:pPr algn="l" marL="0" indent="0" lvl="0">
              <a:lnSpc>
                <a:spcPts val="4182"/>
              </a:lnSpc>
              <a:spcBef>
                <a:spcPct val="0"/>
              </a:spcBef>
            </a:pPr>
            <a:r>
              <a:rPr lang="en-US" sz="3217" spc="3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Built interactive Gradio app for real-time predictions.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3929" y="890780"/>
            <a:ext cx="12160143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Saving &amp; 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3326" y="3714433"/>
            <a:ext cx="9416597" cy="476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8 – Model and Tokenizer S</a:t>
            </a: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aved to Drive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4935" y="5933616"/>
            <a:ext cx="10043999" cy="1736271"/>
          </a:xfrm>
          <a:custGeom>
            <a:avLst/>
            <a:gdLst/>
            <a:ahLst/>
            <a:cxnLst/>
            <a:rect r="r" b="b" t="t" l="l"/>
            <a:pathLst>
              <a:path h="1736271" w="10043999">
                <a:moveTo>
                  <a:pt x="0" y="0"/>
                </a:moveTo>
                <a:lnTo>
                  <a:pt x="10043999" y="0"/>
                </a:lnTo>
                <a:lnTo>
                  <a:pt x="10043999" y="1736271"/>
                </a:lnTo>
                <a:lnTo>
                  <a:pt x="0" y="173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59607"/>
            <a:ext cx="5327070" cy="3919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Example tweet: “My flight attendant was very rude with everybody.” 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→ Predicted Negative.</a:t>
            </a:r>
          </a:p>
          <a:p>
            <a:pPr algn="l">
              <a:lnSpc>
                <a:spcPts val="3878"/>
              </a:lnSpc>
            </a:pP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Demonstrates full pipeline from pre-processing to inference.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Prediction Example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54754" y="5114925"/>
            <a:ext cx="610821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9 – Prediction Example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36974" y="4151680"/>
            <a:ext cx="11576236" cy="195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Used Tweepy API to fetch tweets from @AirCanada.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Classified tweets in real time using DistilBERT model.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Most tweets neutral → balanced public sentiment.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Live Tweet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693" y="3614353"/>
            <a:ext cx="16896613" cy="4707641"/>
          </a:xfrm>
          <a:custGeom>
            <a:avLst/>
            <a:gdLst/>
            <a:ahLst/>
            <a:cxnLst/>
            <a:rect r="r" b="b" t="t" l="l"/>
            <a:pathLst>
              <a:path h="4707641" w="16896613">
                <a:moveTo>
                  <a:pt x="0" y="0"/>
                </a:moveTo>
                <a:lnTo>
                  <a:pt x="16896614" y="0"/>
                </a:lnTo>
                <a:lnTo>
                  <a:pt x="16896614" y="4707641"/>
                </a:lnTo>
                <a:lnTo>
                  <a:pt x="0" y="4707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7852" y="2276393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10 – Tweets Fetched from @AirCanada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1379571"/>
            <a:ext cx="17259300" cy="7527857"/>
          </a:xfrm>
          <a:custGeom>
            <a:avLst/>
            <a:gdLst/>
            <a:ahLst/>
            <a:cxnLst/>
            <a:rect r="r" b="b" t="t" l="l"/>
            <a:pathLst>
              <a:path h="7527857" w="17259300">
                <a:moveTo>
                  <a:pt x="0" y="0"/>
                </a:moveTo>
                <a:lnTo>
                  <a:pt x="17259300" y="0"/>
                </a:lnTo>
                <a:lnTo>
                  <a:pt x="17259300" y="7527858"/>
                </a:lnTo>
                <a:lnTo>
                  <a:pt x="0" y="752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8873" y="3832900"/>
            <a:ext cx="11576236" cy="342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</a:t>
            </a: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Multi-page app showing EDA, model comparison, predictions, and live analysis.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Enables non-technical users to explore results visually.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•Gradio app exports results as downloadable text report.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Enhances reproducibility and documentation.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890780"/>
            <a:ext cx="12160143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Gradio Dashboard Interface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8792" y="2317977"/>
            <a:ext cx="13430416" cy="6661941"/>
          </a:xfrm>
          <a:custGeom>
            <a:avLst/>
            <a:gdLst/>
            <a:ahLst/>
            <a:cxnLst/>
            <a:rect r="r" b="b" t="t" l="l"/>
            <a:pathLst>
              <a:path h="6661941" w="13430416">
                <a:moveTo>
                  <a:pt x="0" y="0"/>
                </a:moveTo>
                <a:lnTo>
                  <a:pt x="13430416" y="0"/>
                </a:lnTo>
                <a:lnTo>
                  <a:pt x="13430416" y="6661941"/>
                </a:lnTo>
                <a:lnTo>
                  <a:pt x="0" y="666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57350" y="1463848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12 – 18 series showing interface pages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19" y="3943125"/>
            <a:ext cx="13887163" cy="342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Social-media feedback drives airline reputation.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Goal → automate tweet sentiment classification (positive, neutral, negative).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Complete workflow: EDA → Model Development → Deployment.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Tools: Python, TensorFlow/Keras, Hugging Face, Gradio, Tweepy.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7651" y="1838281"/>
            <a:ext cx="13452697" cy="6610438"/>
          </a:xfrm>
          <a:custGeom>
            <a:avLst/>
            <a:gdLst/>
            <a:ahLst/>
            <a:cxnLst/>
            <a:rect r="r" b="b" t="t" l="l"/>
            <a:pathLst>
              <a:path h="6610438" w="13452697">
                <a:moveTo>
                  <a:pt x="0" y="0"/>
                </a:moveTo>
                <a:lnTo>
                  <a:pt x="13452698" y="0"/>
                </a:lnTo>
                <a:lnTo>
                  <a:pt x="13452698" y="6610438"/>
                </a:lnTo>
                <a:lnTo>
                  <a:pt x="0" y="6610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7852" y="1000125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13 showing interface pages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840" y="1858307"/>
            <a:ext cx="13456320" cy="6570387"/>
          </a:xfrm>
          <a:custGeom>
            <a:avLst/>
            <a:gdLst/>
            <a:ahLst/>
            <a:cxnLst/>
            <a:rect r="r" b="b" t="t" l="l"/>
            <a:pathLst>
              <a:path h="6570387" w="13456320">
                <a:moveTo>
                  <a:pt x="0" y="0"/>
                </a:moveTo>
                <a:lnTo>
                  <a:pt x="13456320" y="0"/>
                </a:lnTo>
                <a:lnTo>
                  <a:pt x="13456320" y="6570386"/>
                </a:lnTo>
                <a:lnTo>
                  <a:pt x="0" y="6570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97852" y="773522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14  showing interface pages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840" y="1886355"/>
            <a:ext cx="13456320" cy="6514290"/>
          </a:xfrm>
          <a:custGeom>
            <a:avLst/>
            <a:gdLst/>
            <a:ahLst/>
            <a:cxnLst/>
            <a:rect r="r" b="b" t="t" l="l"/>
            <a:pathLst>
              <a:path h="6514290" w="13456320">
                <a:moveTo>
                  <a:pt x="0" y="0"/>
                </a:moveTo>
                <a:lnTo>
                  <a:pt x="13456320" y="0"/>
                </a:lnTo>
                <a:lnTo>
                  <a:pt x="13456320" y="6514290"/>
                </a:lnTo>
                <a:lnTo>
                  <a:pt x="0" y="651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0252" y="925922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15  showing interface pages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1456" y="1869029"/>
            <a:ext cx="12925088" cy="6548942"/>
          </a:xfrm>
          <a:custGeom>
            <a:avLst/>
            <a:gdLst/>
            <a:ahLst/>
            <a:cxnLst/>
            <a:rect r="r" b="b" t="t" l="l"/>
            <a:pathLst>
              <a:path h="6548942" w="12925088">
                <a:moveTo>
                  <a:pt x="0" y="0"/>
                </a:moveTo>
                <a:lnTo>
                  <a:pt x="12925088" y="0"/>
                </a:lnTo>
                <a:lnTo>
                  <a:pt x="12925088" y="6548942"/>
                </a:lnTo>
                <a:lnTo>
                  <a:pt x="0" y="6548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2652" y="1078322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16 showing interface pages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3458" y="3587751"/>
            <a:ext cx="14581084" cy="2264928"/>
          </a:xfrm>
          <a:custGeom>
            <a:avLst/>
            <a:gdLst/>
            <a:ahLst/>
            <a:cxnLst/>
            <a:rect r="r" b="b" t="t" l="l"/>
            <a:pathLst>
              <a:path h="2264928" w="14581084">
                <a:moveTo>
                  <a:pt x="0" y="0"/>
                </a:moveTo>
                <a:lnTo>
                  <a:pt x="14581084" y="0"/>
                </a:lnTo>
                <a:lnTo>
                  <a:pt x="14581084" y="2264929"/>
                </a:lnTo>
                <a:lnTo>
                  <a:pt x="0" y="2264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06449" y="2425415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17 showing interface pages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9408" y="2204378"/>
            <a:ext cx="10349185" cy="7053922"/>
          </a:xfrm>
          <a:custGeom>
            <a:avLst/>
            <a:gdLst/>
            <a:ahLst/>
            <a:cxnLst/>
            <a:rect r="r" b="b" t="t" l="l"/>
            <a:pathLst>
              <a:path h="7053922" w="10349185">
                <a:moveTo>
                  <a:pt x="0" y="0"/>
                </a:moveTo>
                <a:lnTo>
                  <a:pt x="10349184" y="0"/>
                </a:lnTo>
                <a:lnTo>
                  <a:pt x="10349184" y="7053922"/>
                </a:lnTo>
                <a:lnTo>
                  <a:pt x="0" y="7053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09016" y="1000125"/>
            <a:ext cx="96922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Figures 18 showing txt  file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9417" y="5143500"/>
            <a:ext cx="8453073" cy="3603850"/>
          </a:xfrm>
          <a:custGeom>
            <a:avLst/>
            <a:gdLst/>
            <a:ahLst/>
            <a:cxnLst/>
            <a:rect r="r" b="b" t="t" l="l"/>
            <a:pathLst>
              <a:path h="3603850" w="8453073">
                <a:moveTo>
                  <a:pt x="0" y="0"/>
                </a:moveTo>
                <a:lnTo>
                  <a:pt x="8453073" y="0"/>
                </a:lnTo>
                <a:lnTo>
                  <a:pt x="8453073" y="3603850"/>
                </a:lnTo>
                <a:lnTo>
                  <a:pt x="0" y="360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6080" r="0" b="-2724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7836" y="3564753"/>
            <a:ext cx="11576236" cy="157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4107" indent="-322054" lvl="1">
              <a:lnSpc>
                <a:spcPts val="3878"/>
              </a:lnSpc>
              <a:buFont typeface="Arial"/>
              <a:buChar char="•"/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Transformers achieve best contextual understanding.</a:t>
            </a:r>
          </a:p>
          <a:p>
            <a:pPr algn="l" marL="644107" indent="-322054" lvl="1">
              <a:lnSpc>
                <a:spcPts val="3878"/>
              </a:lnSpc>
              <a:buFont typeface="Arial"/>
              <a:buChar char="•"/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Trade-off: higher computational cost.</a:t>
            </a:r>
          </a:p>
          <a:p>
            <a:pPr algn="l">
              <a:lnSpc>
                <a:spcPts val="995"/>
              </a:lnSpc>
            </a:pP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63929" y="971550"/>
            <a:ext cx="12160143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Comparison Summary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8873" y="4776066"/>
            <a:ext cx="11576236" cy="193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Data cleaning and EDA crucial for accuracy.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DistilBERT handles context and sarcasm effectively.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Interactive dashboard improves interpretability.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851350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Findings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8873" y="4701377"/>
            <a:ext cx="11195198" cy="241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Dataset limited to U.S. airlines.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Class imbalance affected GRU performance.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Future plans: multi-lingual data, real-time API          integration, mobile deployment.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1717875"/>
            <a:ext cx="12160143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Limitations &amp; </a:t>
            </a:r>
          </a:p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Work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3929" y="4329636"/>
            <a:ext cx="12495231" cy="339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Kaggle. (n.d.). Twitter US Airline</a:t>
            </a: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Sentiment Dataset.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Hugging Face (2024). CardiffNLP/twitter-roberta-base-sentiment-latest.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TensorFlow (2024). Text Classification with Keras.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Gradio (2024). Interactive ML Demos.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Tweepy (2024). Twitter API for Python.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31473" y="197830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3283" y="4323995"/>
            <a:ext cx="9981434" cy="293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Source: Kaggle – Twitter US Airline Sentiment (~14 000 tweets).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64 % Negative | 21 % Neutral | 15 % Positive.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Tweets &lt; 150 characters → ideal for sequence models.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&amp; EDA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3929" y="5301186"/>
            <a:ext cx="12495231" cy="241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for listening.</a:t>
            </a:r>
          </a:p>
          <a:p>
            <a:pPr algn="ctr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Questions and feedback are welcome.</a:t>
            </a:r>
          </a:p>
          <a:p>
            <a:pPr algn="ctr">
              <a:lnSpc>
                <a:spcPts val="3878"/>
              </a:lnSpc>
            </a:pPr>
          </a:p>
          <a:p>
            <a:pPr algn="ctr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Faimina Bharatbhai Khokhani | ID 101502974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31473" y="197830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 / Q &amp; 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857" y="3073977"/>
            <a:ext cx="6983701" cy="4139047"/>
          </a:xfrm>
          <a:custGeom>
            <a:avLst/>
            <a:gdLst/>
            <a:ahLst/>
            <a:cxnLst/>
            <a:rect r="r" b="b" t="t" l="l"/>
            <a:pathLst>
              <a:path h="4139047" w="6983701">
                <a:moveTo>
                  <a:pt x="0" y="0"/>
                </a:moveTo>
                <a:lnTo>
                  <a:pt x="6983701" y="0"/>
                </a:lnTo>
                <a:lnTo>
                  <a:pt x="6983701" y="4139046"/>
                </a:lnTo>
                <a:lnTo>
                  <a:pt x="0" y="4139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66196" y="2911708"/>
            <a:ext cx="6656221" cy="4463583"/>
          </a:xfrm>
          <a:custGeom>
            <a:avLst/>
            <a:gdLst/>
            <a:ahLst/>
            <a:cxnLst/>
            <a:rect r="r" b="b" t="t" l="l"/>
            <a:pathLst>
              <a:path h="4463583" w="6656221">
                <a:moveTo>
                  <a:pt x="0" y="0"/>
                </a:moveTo>
                <a:lnTo>
                  <a:pt x="6656220" y="0"/>
                </a:lnTo>
                <a:lnTo>
                  <a:pt x="6656220" y="4463584"/>
                </a:lnTo>
                <a:lnTo>
                  <a:pt x="0" y="446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520" t="-123669" r="-121344" b="-3068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4857" y="1108529"/>
            <a:ext cx="7729896" cy="97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 Figure 1 – Dataset Sentiment Distribution)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9358" y="1000125"/>
            <a:ext cx="7729896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 Figure 2 – Tweet Length Distribution)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8873" y="4323995"/>
            <a:ext cx="11576236" cy="293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Removed URLs, mentions, punctuation, lowercased text.</a:t>
            </a:r>
          </a:p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Tokenized (max len 150) and padded sequences.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Encoded labels (0 = Neg, 1 = Neu, 2 = Pos).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Split: 80 % train | 10 % validation | 10 % test.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Pre-Processing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576" y="4319680"/>
            <a:ext cx="10013944" cy="244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Converts text to numerical vectors using TF-IDF.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Logistic Regression classifier as baseline.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Accuracy = 78.17 %, Macro F1 = 0.70.</a:t>
            </a: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Serves as benchmark for deep models.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869235" y="971550"/>
            <a:ext cx="14549530" cy="223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Baseline Model</a:t>
            </a:r>
          </a:p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(TF-IDF + Logistic Regression)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8788" y="2618736"/>
            <a:ext cx="11150424" cy="5049528"/>
          </a:xfrm>
          <a:custGeom>
            <a:avLst/>
            <a:gdLst/>
            <a:ahLst/>
            <a:cxnLst/>
            <a:rect r="r" b="b" t="t" l="l"/>
            <a:pathLst>
              <a:path h="5049528" w="11150424">
                <a:moveTo>
                  <a:pt x="0" y="0"/>
                </a:moveTo>
                <a:lnTo>
                  <a:pt x="11150424" y="0"/>
                </a:lnTo>
                <a:lnTo>
                  <a:pt x="11150424" y="5049528"/>
                </a:lnTo>
                <a:lnTo>
                  <a:pt x="0" y="5049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7922" y="1551522"/>
            <a:ext cx="7992155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(Figure 3 – TF-IDF Classification Report)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8873" y="3832900"/>
            <a:ext cx="12679030" cy="342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Architecture: Embedding(20 000, 128) → GRU(64) → Dense(3, softmax).</a:t>
            </a:r>
          </a:p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Handles sequential data but underfitted with limited dataset.</a:t>
            </a:r>
          </a:p>
          <a:p>
            <a:pPr algn="l">
              <a:lnSpc>
                <a:spcPts val="3878"/>
              </a:lnSpc>
            </a:pPr>
          </a:p>
          <a:p>
            <a:pPr algn="l">
              <a:lnSpc>
                <a:spcPts val="3878"/>
              </a:lnSpc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• Accuracy = 62.7 %, Macro F1 = 0.26.</a:t>
            </a:r>
          </a:p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3929" y="2024255"/>
            <a:ext cx="12160143" cy="110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900" spc="6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25178"/>
            <a:ext cx="15190396" cy="6133122"/>
          </a:xfrm>
          <a:custGeom>
            <a:avLst/>
            <a:gdLst/>
            <a:ahLst/>
            <a:cxnLst/>
            <a:rect r="r" b="b" t="t" l="l"/>
            <a:pathLst>
              <a:path h="6133122" w="15190396">
                <a:moveTo>
                  <a:pt x="0" y="0"/>
                </a:moveTo>
                <a:lnTo>
                  <a:pt x="15190396" y="0"/>
                </a:lnTo>
                <a:lnTo>
                  <a:pt x="15190396" y="6133122"/>
                </a:lnTo>
                <a:lnTo>
                  <a:pt x="0" y="613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03299" y="1689371"/>
            <a:ext cx="8681401" cy="48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78"/>
              </a:lnSpc>
              <a:spcBef>
                <a:spcPct val="0"/>
              </a:spcBef>
            </a:pPr>
            <a:r>
              <a:rPr lang="en-US" sz="2983" spc="2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Figure 4 – GRU Training Accuracy and Loss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DAG05N3L4wk</dc:identifier>
  <dcterms:modified xsi:type="dcterms:W3CDTF">2011-08-01T06:04:30Z</dcterms:modified>
  <cp:revision>1</cp:revision>
  <dc:title>Purple and Pink Geometric Technology Keynote Presentation</dc:title>
</cp:coreProperties>
</file>